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3"/>
  </p:notes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  <p:sldId id="265" r:id="rId9"/>
    <p:sldId id="267" r:id="rId10"/>
    <p:sldId id="270" r:id="rId11"/>
    <p:sldId id="272" r:id="rId12"/>
    <p:sldId id="282" r:id="rId13"/>
    <p:sldId id="276" r:id="rId14"/>
    <p:sldId id="274" r:id="rId15"/>
    <p:sldId id="275" r:id="rId16"/>
    <p:sldId id="277" r:id="rId17"/>
    <p:sldId id="278" r:id="rId18"/>
    <p:sldId id="279" r:id="rId19"/>
    <p:sldId id="280" r:id="rId20"/>
    <p:sldId id="281" r:id="rId21"/>
    <p:sldId id="26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579" autoAdjust="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97E8C-F054-412C-8AD3-451A0EBEAF1C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1822A-B656-4BF4-9848-01CADD90FE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569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1822A-B656-4BF4-9848-01CADD90FEBE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586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g"/><Relationship Id="rId7" Type="http://schemas.openxmlformats.org/officeDocument/2006/relationships/image" Target="../media/image39.jf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67.jpe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2555764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effectLst/>
              </a:rPr>
              <a:t>Педагогический Форум </a:t>
            </a:r>
            <a:br>
              <a:rPr lang="ru-RU" sz="2000" dirty="0">
                <a:solidFill>
                  <a:schemeClr val="tx1"/>
                </a:solidFill>
                <a:effectLst/>
              </a:rPr>
            </a:br>
            <a:r>
              <a:rPr lang="ru-RU" sz="2000" dirty="0">
                <a:solidFill>
                  <a:schemeClr val="tx1"/>
                </a:solidFill>
                <a:effectLst/>
              </a:rPr>
              <a:t>«Применение практик с научно доказанной эффективностью в работе с детьми с РАС»</a:t>
            </a:r>
            <a:br>
              <a:rPr lang="ru-RU" sz="2000" dirty="0">
                <a:solidFill>
                  <a:schemeClr val="tx1"/>
                </a:solidFill>
                <a:effectLst/>
              </a:rPr>
            </a:br>
            <a:br>
              <a:rPr lang="ru-RU" sz="1600" dirty="0">
                <a:solidFill>
                  <a:schemeClr val="tx1"/>
                </a:solidFill>
                <a:effectLst/>
              </a:rPr>
            </a:br>
            <a:br>
              <a:rPr lang="ru-RU" sz="1600" dirty="0">
                <a:solidFill>
                  <a:schemeClr val="tx1"/>
                </a:solidFill>
                <a:effectLst/>
              </a:rPr>
            </a:br>
            <a:r>
              <a:rPr lang="ru-RU" sz="1800" dirty="0">
                <a:solidFill>
                  <a:schemeClr val="tx1"/>
                </a:solidFill>
                <a:effectLst/>
              </a:rPr>
              <a:t>Муниципальное бюджетное дошкольное образовательное учреждение – </a:t>
            </a:r>
            <a:br>
              <a:rPr lang="ru-RU" sz="1800" dirty="0">
                <a:solidFill>
                  <a:schemeClr val="tx1"/>
                </a:solidFill>
                <a:effectLst/>
              </a:rPr>
            </a:br>
            <a:r>
              <a:rPr lang="ru-RU" sz="1800" dirty="0">
                <a:solidFill>
                  <a:schemeClr val="tx1"/>
                </a:solidFill>
                <a:effectLst/>
              </a:rPr>
              <a:t>детский сад комбинированного вида  № 13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645024"/>
            <a:ext cx="7700962" cy="2555764"/>
          </a:xfrm>
        </p:spPr>
        <p:txBody>
          <a:bodyPr>
            <a:normAutofit/>
          </a:bodyPr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«Инклюзивные практики работы с детьми с РАС в рамках дошкольного учреждения»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Проект «Инклюзия – мир открытий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и возможностей»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Звук 3">
            <a:hlinkClick r:id="" action="ppaction://media"/>
            <a:extLst>
              <a:ext uri="{FF2B5EF4-FFF2-40B4-BE49-F238E27FC236}">
                <a16:creationId xmlns:a16="http://schemas.microsoft.com/office/drawing/2014/main" id="{FD439D32-9196-4F18-83B0-CE8B6F5D03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9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35"/>
    </mc:Choice>
    <mc:Fallback xmlns="">
      <p:transition spd="slow" advTm="100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A648782-E77C-452D-AA2B-C3B55CDD5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76673"/>
            <a:ext cx="7776864" cy="1255917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1"/>
                </a:solidFill>
                <a:effectLst/>
              </a:rPr>
              <a:t>Этапы проекта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en-US" sz="2200" dirty="0">
                <a:solidFill>
                  <a:schemeClr val="tx1"/>
                </a:solidFill>
                <a:effectLst/>
              </a:rPr>
              <a:t>III</a:t>
            </a:r>
            <a:r>
              <a:rPr lang="ru-RU" sz="2200" dirty="0">
                <a:solidFill>
                  <a:schemeClr val="tx1"/>
                </a:solidFill>
                <a:effectLst/>
              </a:rPr>
              <a:t>.Основной этап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ru-RU" sz="2200" b="0" dirty="0">
                <a:solidFill>
                  <a:schemeClr val="tx1"/>
                </a:solidFill>
                <a:effectLst/>
              </a:rPr>
              <a:t>1. Адаптация воспитанников с ОВЗ </a:t>
            </a:r>
            <a:br>
              <a:rPr lang="ru-RU" sz="2200" b="0" dirty="0">
                <a:solidFill>
                  <a:schemeClr val="tx1"/>
                </a:solidFill>
                <a:effectLst/>
              </a:rPr>
            </a:br>
            <a:r>
              <a:rPr lang="ru-RU" sz="2200" b="0" dirty="0">
                <a:solidFill>
                  <a:schemeClr val="tx1"/>
                </a:solidFill>
                <a:effectLst/>
              </a:rPr>
              <a:t>к образовательному процессу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298A81-E7C9-4C06-BEC7-293B6D25B951}"/>
              </a:ext>
            </a:extLst>
          </p:cNvPr>
          <p:cNvSpPr txBox="1"/>
          <p:nvPr/>
        </p:nvSpPr>
        <p:spPr>
          <a:xfrm>
            <a:off x="4578883" y="5013176"/>
            <a:ext cx="3397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Адаптационный лагерь </a:t>
            </a:r>
          </a:p>
          <a:p>
            <a:pPr algn="ctr"/>
            <a:r>
              <a:rPr lang="ru-RU" b="1" dirty="0"/>
              <a:t>01.07-15.07.2019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9D2125-6F66-4219-B801-394E1185D1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3"/>
          <a:stretch/>
        </p:blipFill>
        <p:spPr>
          <a:xfrm>
            <a:off x="6352813" y="971809"/>
            <a:ext cx="1918174" cy="21367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69B0F1-BBF0-4D5E-8C75-1570AE6649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92" b="8978"/>
          <a:stretch/>
        </p:blipFill>
        <p:spPr>
          <a:xfrm>
            <a:off x="3884632" y="2039675"/>
            <a:ext cx="2287913" cy="240359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627EAC4-EAFF-464D-8D13-938F98867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64" y="1928871"/>
            <a:ext cx="2714715" cy="203603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D6B00DE-2CE2-4B67-B38B-57A2F4C734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1" b="32089"/>
          <a:stretch/>
        </p:blipFill>
        <p:spPr>
          <a:xfrm>
            <a:off x="739603" y="4161188"/>
            <a:ext cx="2849038" cy="191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184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2C5067D-4B0E-4D48-B8E4-2CF22F1EF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161" y="382650"/>
            <a:ext cx="7776864" cy="3982454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br>
              <a:rPr lang="ru-RU" sz="2700" dirty="0">
                <a:solidFill>
                  <a:schemeClr val="tx1"/>
                </a:solidFill>
                <a:effectLst/>
              </a:rPr>
            </a:br>
            <a:br>
              <a:rPr lang="ru-RU" sz="2700" dirty="0">
                <a:solidFill>
                  <a:schemeClr val="tx1"/>
                </a:solidFill>
                <a:effectLst/>
              </a:rPr>
            </a:br>
            <a:br>
              <a:rPr lang="ru-RU" sz="2700" dirty="0">
                <a:solidFill>
                  <a:schemeClr val="tx1"/>
                </a:solidFill>
                <a:effectLst/>
              </a:rPr>
            </a:br>
            <a:br>
              <a:rPr lang="ru-RU" sz="2700" dirty="0">
                <a:solidFill>
                  <a:schemeClr val="tx1"/>
                </a:solidFill>
                <a:effectLst/>
              </a:rPr>
            </a:br>
            <a:br>
              <a:rPr lang="ru-RU" sz="2700" dirty="0">
                <a:solidFill>
                  <a:schemeClr val="tx1"/>
                </a:solidFill>
                <a:effectLst/>
              </a:rPr>
            </a:br>
            <a:r>
              <a:rPr lang="ru-RU" sz="2700" dirty="0">
                <a:solidFill>
                  <a:schemeClr val="tx1"/>
                </a:solidFill>
                <a:effectLst/>
              </a:rPr>
              <a:t>Этапы проекта</a:t>
            </a:r>
            <a:r>
              <a:rPr lang="ru-RU" sz="2200" dirty="0">
                <a:solidFill>
                  <a:schemeClr val="tx1"/>
                </a:solidFill>
                <a:effectLst/>
              </a:rPr>
              <a:t>      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en-US" sz="2200" dirty="0">
                <a:solidFill>
                  <a:schemeClr val="tx1"/>
                </a:solidFill>
                <a:effectLst/>
              </a:rPr>
              <a:t>III</a:t>
            </a:r>
            <a:r>
              <a:rPr lang="ru-RU" sz="2200" dirty="0">
                <a:solidFill>
                  <a:schemeClr val="tx1"/>
                </a:solidFill>
                <a:effectLst/>
              </a:rPr>
              <a:t>.Основной этап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ru-RU" sz="2200" b="0" dirty="0">
                <a:solidFill>
                  <a:schemeClr val="tx1"/>
                </a:solidFill>
                <a:effectLst/>
              </a:rPr>
              <a:t>2. Реализация модели инклюзии в ДОУ с применением технологии «Ресурсная комната поддержки» (01.09.2019-31.08.2022 и далее)</a:t>
            </a:r>
          </a:p>
        </p:txBody>
      </p:sp>
    </p:spTree>
    <p:extLst>
      <p:ext uri="{BB962C8B-B14F-4D97-AF65-F5344CB8AC3E}">
        <p14:creationId xmlns:p14="http://schemas.microsoft.com/office/powerpoint/2010/main" val="841823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F9BA850-3CA1-4ED7-8C12-7F6600C4D778}"/>
              </a:ext>
            </a:extLst>
          </p:cNvPr>
          <p:cNvSpPr/>
          <p:nvPr/>
        </p:nvSpPr>
        <p:spPr>
          <a:xfrm>
            <a:off x="602364" y="764704"/>
            <a:ext cx="7939271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Триада нарушений при аутизме</a:t>
            </a:r>
          </a:p>
          <a:p>
            <a:pPr lvl="0"/>
            <a:r>
              <a:rPr lang="ru-RU" sz="2000" dirty="0"/>
              <a:t>Нарушение коммуникации</a:t>
            </a:r>
          </a:p>
          <a:p>
            <a:pPr lvl="0"/>
            <a:r>
              <a:rPr lang="ru-RU" sz="2000" dirty="0"/>
              <a:t>Нарушение социального взаимодействия</a:t>
            </a:r>
          </a:p>
          <a:p>
            <a:pPr lvl="0"/>
            <a:r>
              <a:rPr lang="ru-RU" sz="2000" dirty="0"/>
              <a:t>Ригидность мышления</a:t>
            </a:r>
          </a:p>
          <a:p>
            <a:pPr lvl="0"/>
            <a:endParaRPr lang="ru-RU" sz="2000" dirty="0"/>
          </a:p>
          <a:p>
            <a:r>
              <a:rPr lang="ru-RU" sz="2000" b="1" dirty="0"/>
              <a:t>Опора на сильные стороны детей с РАС</a:t>
            </a:r>
          </a:p>
          <a:p>
            <a:r>
              <a:rPr lang="ru-RU" sz="2000" dirty="0"/>
              <a:t>Хорошее визуальное восприятие</a:t>
            </a:r>
          </a:p>
          <a:p>
            <a:pPr lvl="0"/>
            <a:r>
              <a:rPr lang="ru-RU" sz="2000" dirty="0"/>
              <a:t>Хорошая память</a:t>
            </a:r>
          </a:p>
          <a:p>
            <a:pPr lvl="0"/>
            <a:r>
              <a:rPr lang="ru-RU" sz="2000" dirty="0"/>
              <a:t>Понимание закономерностей</a:t>
            </a:r>
          </a:p>
          <a:p>
            <a:pPr lvl="0"/>
            <a:endParaRPr lang="ru-RU" sz="2000" dirty="0"/>
          </a:p>
          <a:p>
            <a:pPr lvl="0"/>
            <a:r>
              <a:rPr lang="ru-RU" sz="2000" b="1" dirty="0"/>
              <a:t>Включенность ребенка в процесс</a:t>
            </a:r>
          </a:p>
          <a:p>
            <a:pPr lvl="0"/>
            <a:r>
              <a:rPr lang="ru-RU" sz="2000" dirty="0"/>
              <a:t>Быть спокойным</a:t>
            </a:r>
          </a:p>
          <a:p>
            <a:pPr lvl="0"/>
            <a:r>
              <a:rPr lang="ru-RU" sz="2000" dirty="0"/>
              <a:t>Разделять пространство</a:t>
            </a:r>
          </a:p>
          <a:p>
            <a:pPr lvl="0"/>
            <a:r>
              <a:rPr lang="ru-RU" sz="2000" dirty="0"/>
              <a:t>Общий фокус внимания</a:t>
            </a:r>
          </a:p>
          <a:p>
            <a:pPr lvl="0"/>
            <a:r>
              <a:rPr lang="ru-RU" sz="2000" dirty="0"/>
              <a:t>Получение удовольствия</a:t>
            </a:r>
          </a:p>
          <a:p>
            <a:pPr lvl="0"/>
            <a:endParaRPr lang="ru-RU" sz="2000" dirty="0"/>
          </a:p>
          <a:p>
            <a:pPr lvl="0"/>
            <a:endParaRPr lang="ru-RU" sz="2000" dirty="0"/>
          </a:p>
          <a:p>
            <a:pPr lvl="0"/>
            <a:endParaRPr lang="ru-RU" sz="2000" dirty="0"/>
          </a:p>
          <a:p>
            <a:pPr lvl="0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06620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2C5067D-4B0E-4D48-B8E4-2CF22F1EF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161" y="382650"/>
            <a:ext cx="7776864" cy="90825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</a:rPr>
              <a:t>Использование стратегий с доказанной эффективностью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2BFABC6-FE6F-4180-B80B-1DFA64E034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b="9051"/>
          <a:stretch/>
        </p:blipFill>
        <p:spPr>
          <a:xfrm>
            <a:off x="2452676" y="4404093"/>
            <a:ext cx="1633646" cy="162382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2DC5872-CAB9-4B6C-BBF0-A098C9E381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503" y="3935912"/>
            <a:ext cx="1446817" cy="19290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B07847E-9BBB-41BB-A12A-18100334B370}"/>
              </a:ext>
            </a:extLst>
          </p:cNvPr>
          <p:cNvSpPr txBox="1"/>
          <p:nvPr/>
        </p:nvSpPr>
        <p:spPr>
          <a:xfrm>
            <a:off x="698672" y="1262689"/>
            <a:ext cx="75993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000" b="1" dirty="0"/>
              <a:t>Время на обработку информации</a:t>
            </a:r>
          </a:p>
          <a:p>
            <a:pPr marL="457200" indent="-457200">
              <a:buAutoNum type="arabicPeriod"/>
            </a:pPr>
            <a:r>
              <a:rPr lang="ru-RU" sz="2000" b="1" dirty="0"/>
              <a:t>Трёхступенчатая подсказка </a:t>
            </a:r>
          </a:p>
          <a:p>
            <a:pPr algn="ctr"/>
            <a:r>
              <a:rPr lang="ru-RU" sz="2000" b="1" dirty="0"/>
              <a:t>(вербальная, частичная, полная)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010067-215E-4941-9267-CDCC931C1AD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9" r="19232"/>
          <a:stretch/>
        </p:blipFill>
        <p:spPr>
          <a:xfrm>
            <a:off x="5706136" y="2246951"/>
            <a:ext cx="2016224" cy="17246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3283CE-FAC7-4726-9E77-228A1B271A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2891" y="3862895"/>
            <a:ext cx="2457449" cy="138588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B4B3963-988C-417B-BAE4-56B3BFECC7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13"/>
          <a:stretch/>
        </p:blipFill>
        <p:spPr>
          <a:xfrm>
            <a:off x="4759230" y="4376028"/>
            <a:ext cx="1777804" cy="15051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A0625F-1D70-4BE2-B62E-4DCE89EE41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517" y="2453907"/>
            <a:ext cx="2006847" cy="150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397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9188C4E-4FDD-4489-BF98-BC7609B82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058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5AC2EF-23F6-4C7C-8110-1E43C40CB019}"/>
              </a:ext>
            </a:extLst>
          </p:cNvPr>
          <p:cNvSpPr txBox="1"/>
          <p:nvPr/>
        </p:nvSpPr>
        <p:spPr>
          <a:xfrm>
            <a:off x="496174" y="1268760"/>
            <a:ext cx="777686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/>
              <a:t>3. Визуальные подсказки</a:t>
            </a:r>
          </a:p>
          <a:p>
            <a:pPr lvl="0"/>
            <a:r>
              <a:rPr lang="ru-RU" b="1" dirty="0"/>
              <a:t>-  Визуальное расписание</a:t>
            </a:r>
          </a:p>
          <a:p>
            <a:pPr lvl="0"/>
            <a:r>
              <a:rPr lang="ru-RU" b="1" dirty="0"/>
              <a:t>-  Визуально представленные части занятия, задания, процесса (умывание, одевание)</a:t>
            </a:r>
          </a:p>
          <a:p>
            <a:r>
              <a:rPr lang="ru-RU" b="1" dirty="0"/>
              <a:t>-  Визуальный таймер</a:t>
            </a:r>
          </a:p>
          <a:p>
            <a:pPr algn="ctr"/>
            <a:endParaRPr lang="ru-RU" b="1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B6EA39B-AF3F-4F23-AFCB-612DC4A24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161" y="382650"/>
            <a:ext cx="7776864" cy="90825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</a:rPr>
              <a:t>Использование стратегий с доказанной эффективностью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F64350B-FDF5-48EC-94F9-50967398BF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0" t="14782" b="60646"/>
          <a:stretch/>
        </p:blipFill>
        <p:spPr>
          <a:xfrm>
            <a:off x="4211960" y="2729956"/>
            <a:ext cx="2065782" cy="47161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6E18A55-0917-4A3D-9D6B-EB993171B7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02" r="29548"/>
          <a:stretch/>
        </p:blipFill>
        <p:spPr>
          <a:xfrm>
            <a:off x="6277742" y="4393500"/>
            <a:ext cx="2074226" cy="192445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35EF45E-F277-45DA-B1E7-E9C645399C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0109" r="66339" b="26324"/>
          <a:stretch/>
        </p:blipFill>
        <p:spPr>
          <a:xfrm>
            <a:off x="496174" y="5088735"/>
            <a:ext cx="907474" cy="85789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90092665-0A9A-4746-BF21-D08D8A3FB4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95" b="75200"/>
          <a:stretch/>
        </p:blipFill>
        <p:spPr>
          <a:xfrm>
            <a:off x="1541942" y="5094533"/>
            <a:ext cx="907474" cy="88326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D1788D51-A1DD-45D4-96CA-722B043506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7" t="24801" r="34405" b="50000"/>
          <a:stretch/>
        </p:blipFill>
        <p:spPr>
          <a:xfrm>
            <a:off x="2697833" y="5100976"/>
            <a:ext cx="863076" cy="900601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84E3F64-4D30-4B80-BD49-4172997EBDB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r="50278" b="68305"/>
          <a:stretch/>
        </p:blipFill>
        <p:spPr>
          <a:xfrm>
            <a:off x="739207" y="3179025"/>
            <a:ext cx="1125491" cy="106793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2003578B-D40E-410B-9FEB-A2068BA208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9" t="24226" r="65750" b="51408"/>
          <a:stretch/>
        </p:blipFill>
        <p:spPr>
          <a:xfrm>
            <a:off x="2078195" y="3156159"/>
            <a:ext cx="989772" cy="1094583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E106DB3-CEC9-4942-BFEF-EC06D71BCA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4" t="34250" b="33284"/>
          <a:stretch/>
        </p:blipFill>
        <p:spPr>
          <a:xfrm>
            <a:off x="3191106" y="3142293"/>
            <a:ext cx="1320128" cy="1202974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B3F0AE57-F0AD-4832-91F3-2623B1812C5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4" r="-930" b="67850"/>
          <a:stretch/>
        </p:blipFill>
        <p:spPr>
          <a:xfrm>
            <a:off x="4640392" y="3118578"/>
            <a:ext cx="1320128" cy="1169746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9FF87FD9-D97A-4FF6-BDF7-66BC61B743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788" y="3201567"/>
            <a:ext cx="1469657" cy="1044230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4348724A-FEB4-4718-ACE3-B5BA09EB32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0" t="14782" b="60646"/>
          <a:stretch/>
        </p:blipFill>
        <p:spPr>
          <a:xfrm>
            <a:off x="1033609" y="4410964"/>
            <a:ext cx="2065782" cy="47161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75F0ED-4B8C-412C-A61B-021A73A0A7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8" r="8977" b="14573"/>
          <a:stretch/>
        </p:blipFill>
        <p:spPr>
          <a:xfrm>
            <a:off x="4462030" y="4789514"/>
            <a:ext cx="1477795" cy="89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74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018B6F6-CD0A-4137-AA3D-D05EE4A80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161" y="382650"/>
            <a:ext cx="7776864" cy="90825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</a:rPr>
              <a:t>Использование стратегий с доказанной эффективностью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CE18E7-1856-45C0-9F6E-6BD254A0B338}"/>
              </a:ext>
            </a:extLst>
          </p:cNvPr>
          <p:cNvSpPr txBox="1"/>
          <p:nvPr/>
        </p:nvSpPr>
        <p:spPr>
          <a:xfrm>
            <a:off x="521161" y="1290905"/>
            <a:ext cx="777686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/>
              <a:t>4. Подкрепление</a:t>
            </a:r>
          </a:p>
          <a:p>
            <a:pPr lvl="0" algn="ctr"/>
            <a:endParaRPr lang="ru-RU" b="1" dirty="0"/>
          </a:p>
          <a:p>
            <a:pPr lvl="0"/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E00DA19-C4B3-443F-9976-9DFDCAB90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576" y="1776144"/>
            <a:ext cx="2457449" cy="138588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6F2956C-0C1C-492F-B67C-64B8D347E6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962" y="1424582"/>
            <a:ext cx="1565537" cy="208901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55873E0-FFD3-40AE-905D-E6EF130E48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01"/>
          <a:stretch/>
        </p:blipFill>
        <p:spPr>
          <a:xfrm>
            <a:off x="3618148" y="2292024"/>
            <a:ext cx="2222428" cy="221652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1BF1BA9-C9E0-4FBE-A3E5-66F81F23EB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5"/>
          <a:stretch/>
        </p:blipFill>
        <p:spPr>
          <a:xfrm rot="5400000">
            <a:off x="6213799" y="3627051"/>
            <a:ext cx="2602915" cy="156553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4BBBAA9-CF32-4BE8-82BE-FC143BCEE4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75" y="3964675"/>
            <a:ext cx="2987038" cy="168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28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CF0C02C-B71E-4801-B9BA-BB6FC880E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161" y="382650"/>
            <a:ext cx="7776864" cy="90825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</a:rPr>
              <a:t>Использование стратегий с доказанной эффективностью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E25DB8-C4AE-4F8A-B386-F47F4A8E1224}"/>
              </a:ext>
            </a:extLst>
          </p:cNvPr>
          <p:cNvSpPr txBox="1"/>
          <p:nvPr/>
        </p:nvSpPr>
        <p:spPr>
          <a:xfrm>
            <a:off x="521161" y="1290905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/>
              <a:t>5. Частичное участие</a:t>
            </a:r>
          </a:p>
          <a:p>
            <a:pPr lvl="0"/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261E7B-F2DE-43D0-B55B-DFDAFAB37D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6" t="13419" b="11103"/>
          <a:stretch/>
        </p:blipFill>
        <p:spPr>
          <a:xfrm>
            <a:off x="667277" y="1813314"/>
            <a:ext cx="2448272" cy="164436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871D882-49CF-423F-A63C-B3084A6E66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7512" y="1618964"/>
            <a:ext cx="1872469" cy="18387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8BBD448-01A1-475F-8969-B21EF689D6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0"/>
          <a:stretch/>
        </p:blipFill>
        <p:spPr>
          <a:xfrm>
            <a:off x="6267512" y="3812631"/>
            <a:ext cx="2056816" cy="20334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656F281-7AE2-4859-BF1F-E1389ED2EA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1"/>
          <a:stretch/>
        </p:blipFill>
        <p:spPr>
          <a:xfrm>
            <a:off x="793645" y="4018905"/>
            <a:ext cx="2082845" cy="185511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31A4BDE-6A0D-4A5B-A4A4-A5FCF92DAF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3"/>
          <a:stretch/>
        </p:blipFill>
        <p:spPr>
          <a:xfrm>
            <a:off x="3212241" y="2774278"/>
            <a:ext cx="2919251" cy="183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075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CF0C02C-B71E-4801-B9BA-BB6FC880E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161" y="382650"/>
            <a:ext cx="7776864" cy="90825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</a:rPr>
              <a:t>Использование стратегий с доказанной эффективностью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E25DB8-C4AE-4F8A-B386-F47F4A8E1224}"/>
              </a:ext>
            </a:extLst>
          </p:cNvPr>
          <p:cNvSpPr txBox="1"/>
          <p:nvPr/>
        </p:nvSpPr>
        <p:spPr>
          <a:xfrm>
            <a:off x="521161" y="1290905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/>
              <a:t>5. Частичное участие</a:t>
            </a:r>
          </a:p>
          <a:p>
            <a:pPr lvl="0"/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06CC7E8-1F1F-48F1-A9CB-7259D374FB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13"/>
          <a:stretch/>
        </p:blipFill>
        <p:spPr>
          <a:xfrm>
            <a:off x="733740" y="3954222"/>
            <a:ext cx="2511998" cy="177764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78B6321-3715-4753-9BC4-4B44C7891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7"/>
          <a:stretch/>
        </p:blipFill>
        <p:spPr>
          <a:xfrm>
            <a:off x="5814436" y="1767958"/>
            <a:ext cx="2483589" cy="153876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A3AACEB-B3CD-4087-AABF-B317A927D0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271" y="1351778"/>
            <a:ext cx="1778346" cy="237112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934C1BA-D76A-43D6-9FD2-3D271C0D328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9" r="12903"/>
          <a:stretch/>
        </p:blipFill>
        <p:spPr>
          <a:xfrm>
            <a:off x="6027569" y="3938782"/>
            <a:ext cx="2369633" cy="179308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8B40E5F-A0B9-4114-A285-89E7D60F70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1" t="6951" b="14300"/>
          <a:stretch/>
        </p:blipFill>
        <p:spPr>
          <a:xfrm>
            <a:off x="3581103" y="2403652"/>
            <a:ext cx="1932384" cy="234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070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CF0C02C-B71E-4801-B9BA-BB6FC880E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161" y="382650"/>
            <a:ext cx="7776864" cy="90825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</a:rPr>
              <a:t>Использование стратегий с доказанной эффективностью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E25DB8-C4AE-4F8A-B386-F47F4A8E1224}"/>
              </a:ext>
            </a:extLst>
          </p:cNvPr>
          <p:cNvSpPr txBox="1"/>
          <p:nvPr/>
        </p:nvSpPr>
        <p:spPr>
          <a:xfrm>
            <a:off x="521161" y="1290905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/>
              <a:t>5. Частичное участие</a:t>
            </a:r>
          </a:p>
          <a:p>
            <a:pPr lvl="0"/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940BBB8-E761-4370-AA45-DB4508DF5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94"/>
          <a:stretch/>
        </p:blipFill>
        <p:spPr>
          <a:xfrm>
            <a:off x="6219785" y="1788281"/>
            <a:ext cx="2344800" cy="176534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17D6BB2-95C7-4021-BD04-BE92BA1B65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8"/>
          <a:stretch/>
        </p:blipFill>
        <p:spPr>
          <a:xfrm>
            <a:off x="5501250" y="3954405"/>
            <a:ext cx="2601988" cy="166574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8C97222-77F6-45B2-8281-2F011AD9A0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58" y="1909336"/>
            <a:ext cx="1787563" cy="238341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DFC5FB2-4769-4810-B6C8-3F6A1B2D0C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549" y="2459641"/>
            <a:ext cx="1908682" cy="254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15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CF0C02C-B71E-4801-B9BA-BB6FC880E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161" y="382650"/>
            <a:ext cx="7776864" cy="90825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</a:rPr>
              <a:t>Использование стратегий с доказанной эффективностью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E25DB8-C4AE-4F8A-B386-F47F4A8E1224}"/>
              </a:ext>
            </a:extLst>
          </p:cNvPr>
          <p:cNvSpPr txBox="1"/>
          <p:nvPr/>
        </p:nvSpPr>
        <p:spPr>
          <a:xfrm>
            <a:off x="521161" y="1290905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/>
              <a:t>5. Успокаивающие сенсорные ощущения</a:t>
            </a:r>
          </a:p>
          <a:p>
            <a:pPr lvl="0"/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B7C321-FCB9-42FC-9C78-4A996A2EC5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173" y="2336117"/>
            <a:ext cx="1707654" cy="22768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3FD0F75-8F4E-4CE4-9331-9F119E21E7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00"/>
          <a:stretch/>
        </p:blipFill>
        <p:spPr>
          <a:xfrm>
            <a:off x="6603314" y="1916832"/>
            <a:ext cx="1694711" cy="17896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4A98DE-1489-4879-B3E0-A84E4038BF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65" y="2029718"/>
            <a:ext cx="2655938" cy="14978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96E1EAE-D353-4819-9CBA-1860812188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527543"/>
            <a:ext cx="1707654" cy="227687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735E2BE-2D86-4C17-AD9A-55DA71EAE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26993"/>
            <a:ext cx="2432403" cy="137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17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634932" cy="4824536"/>
          </a:xfrm>
        </p:spPr>
        <p:txBody>
          <a:bodyPr>
            <a:noAutofit/>
          </a:bodyPr>
          <a:lstStyle/>
          <a:p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r>
              <a:rPr lang="ru-RU" sz="2400" dirty="0">
                <a:solidFill>
                  <a:schemeClr val="tx1"/>
                </a:solidFill>
                <a:effectLst/>
              </a:rPr>
              <a:t>                         </a:t>
            </a: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r>
              <a:rPr lang="ru-RU" sz="2400" dirty="0">
                <a:solidFill>
                  <a:schemeClr val="tx1"/>
                </a:solidFill>
                <a:effectLst/>
              </a:rPr>
              <a:t>Цель проекта: </a:t>
            </a:r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>создание условий для реализации инклюзивной формы образования детей с РАС с применением технологии «Ресурсная комната поддержки» в дошкольном образовательном учреждении</a:t>
            </a:r>
            <a:br>
              <a:rPr lang="ru-RU" sz="2000" b="0" dirty="0">
                <a:solidFill>
                  <a:schemeClr val="tx1"/>
                </a:solidFill>
                <a:effectLst/>
              </a:rPr>
            </a:br>
            <a:br>
              <a:rPr lang="ru-RU" sz="2000" b="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r>
              <a:rPr lang="ru-RU" sz="2400" dirty="0">
                <a:solidFill>
                  <a:schemeClr val="tx1"/>
                </a:solidFill>
                <a:effectLst/>
              </a:rPr>
              <a:t>                     Задачи проекта:</a:t>
            </a:r>
            <a:br>
              <a:rPr lang="ru-RU" sz="240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>1. Повысить компетентность педагогов в вопросах инклюзии</a:t>
            </a:r>
            <a:br>
              <a:rPr lang="ru-RU" sz="2000" b="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>2. Создать единую психологически комфортную образовательную среду для детей, имеющих разные стартовые возможности</a:t>
            </a:r>
            <a:br>
              <a:rPr lang="ru-RU" sz="2000" b="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>3. Совершенствовать систему просвещения родителей (законных представителей)</a:t>
            </a:r>
          </a:p>
        </p:txBody>
      </p:sp>
      <p:pic>
        <p:nvPicPr>
          <p:cNvPr id="3" name="Звук 2">
            <a:hlinkClick r:id="" action="ppaction://media"/>
            <a:extLst>
              <a:ext uri="{FF2B5EF4-FFF2-40B4-BE49-F238E27FC236}">
                <a16:creationId xmlns:a16="http://schemas.microsoft.com/office/drawing/2014/main" id="{2DD40D39-EA5F-4E5C-988E-84AF9382DE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1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65"/>
    </mc:Choice>
    <mc:Fallback xmlns="">
      <p:transition spd="slow" advTm="11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CF0C02C-B71E-4801-B9BA-BB6FC880E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161" y="382650"/>
            <a:ext cx="7776864" cy="908255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</a:rPr>
              <a:t>Использование стратегий с доказанной эффективностью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E25DB8-C4AE-4F8A-B386-F47F4A8E1224}"/>
              </a:ext>
            </a:extLst>
          </p:cNvPr>
          <p:cNvSpPr txBox="1"/>
          <p:nvPr/>
        </p:nvSpPr>
        <p:spPr>
          <a:xfrm>
            <a:off x="521161" y="1290905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/>
              <a:t>6. Функциональная коммуникация</a:t>
            </a:r>
          </a:p>
          <a:p>
            <a:pPr lvl="0"/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6B86D3-7E34-498F-B52E-9556959814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07" t="50000" b="24800"/>
          <a:stretch/>
        </p:blipFill>
        <p:spPr>
          <a:xfrm>
            <a:off x="5087458" y="1916832"/>
            <a:ext cx="1217708" cy="122212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98D7B73-CB3E-45D8-B836-B73D8E3F30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00" r="66707"/>
          <a:stretch/>
        </p:blipFill>
        <p:spPr>
          <a:xfrm>
            <a:off x="5247054" y="4205878"/>
            <a:ext cx="1217707" cy="122212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86EF562-D56A-4112-B978-E95DA432EB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5" t="74800" r="32022"/>
          <a:stretch/>
        </p:blipFill>
        <p:spPr>
          <a:xfrm>
            <a:off x="7205948" y="1762502"/>
            <a:ext cx="1217707" cy="122212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7FDCC6-8AE9-46C5-B2B8-06F42613E6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50" t="2540" r="17713" b="52229"/>
          <a:stretch/>
        </p:blipFill>
        <p:spPr>
          <a:xfrm>
            <a:off x="7436135" y="3891903"/>
            <a:ext cx="894079" cy="172819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232D098-CCB6-4806-9F0C-ED20B7057A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6316" b="24800"/>
          <a:stretch/>
        </p:blipFill>
        <p:spPr>
          <a:xfrm>
            <a:off x="6291832" y="2991093"/>
            <a:ext cx="1103542" cy="10946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E7F89A-4974-49E9-91EB-5BE74176FE90}"/>
              </a:ext>
            </a:extLst>
          </p:cNvPr>
          <p:cNvSpPr txBox="1"/>
          <p:nvPr/>
        </p:nvSpPr>
        <p:spPr>
          <a:xfrm>
            <a:off x="645005" y="1827924"/>
            <a:ext cx="797783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ru-RU" sz="2000" dirty="0"/>
              <a:t>Просить желаемое</a:t>
            </a:r>
          </a:p>
          <a:p>
            <a:pPr marL="342900" lvl="0" indent="-342900">
              <a:buFontTx/>
              <a:buChar char="-"/>
            </a:pPr>
            <a:endParaRPr lang="ru-RU" sz="2000" dirty="0"/>
          </a:p>
          <a:p>
            <a:pPr marL="342900" lvl="0" indent="-342900">
              <a:buFontTx/>
              <a:buChar char="-"/>
            </a:pPr>
            <a:r>
              <a:rPr lang="ru-RU" sz="2000" dirty="0"/>
              <a:t>Комментировать</a:t>
            </a:r>
          </a:p>
          <a:p>
            <a:pPr marL="342900" lvl="0" indent="-342900">
              <a:buFontTx/>
              <a:buChar char="-"/>
            </a:pPr>
            <a:endParaRPr lang="ru-RU" sz="2000" dirty="0"/>
          </a:p>
          <a:p>
            <a:pPr marL="342900" lvl="0" indent="-342900">
              <a:buFontTx/>
              <a:buChar char="-"/>
            </a:pPr>
            <a:r>
              <a:rPr lang="ru-RU" sz="2000" dirty="0"/>
              <a:t>Просить помощь</a:t>
            </a:r>
          </a:p>
          <a:p>
            <a:pPr marL="342900" lvl="0" indent="-342900">
              <a:buFontTx/>
              <a:buChar char="-"/>
            </a:pPr>
            <a:endParaRPr lang="ru-RU" sz="2000" dirty="0"/>
          </a:p>
          <a:p>
            <a:pPr marL="342900" lvl="0" indent="-342900">
              <a:buFontTx/>
              <a:buChar char="-"/>
            </a:pPr>
            <a:r>
              <a:rPr lang="ru-RU" sz="2000" dirty="0"/>
              <a:t>Задавать вопросы</a:t>
            </a:r>
          </a:p>
          <a:p>
            <a:pPr marL="342900" lvl="0" indent="-342900">
              <a:buFontTx/>
              <a:buChar char="-"/>
            </a:pPr>
            <a:endParaRPr lang="ru-RU" sz="2000" dirty="0"/>
          </a:p>
          <a:p>
            <a:pPr marL="342900" lvl="0" indent="-342900">
              <a:buFontTx/>
              <a:buChar char="-"/>
            </a:pPr>
            <a:r>
              <a:rPr lang="ru-RU" sz="2000" dirty="0"/>
              <a:t>Привлекать внимание</a:t>
            </a:r>
          </a:p>
          <a:p>
            <a:pPr marL="342900" lvl="0" indent="-342900">
              <a:buFontTx/>
              <a:buChar char="-"/>
            </a:pPr>
            <a:endParaRPr lang="ru-RU" sz="2000" dirty="0"/>
          </a:p>
          <a:p>
            <a:pPr marL="342900" lvl="0" indent="-342900">
              <a:buFontTx/>
              <a:buChar char="-"/>
            </a:pPr>
            <a:r>
              <a:rPr lang="ru-RU" sz="2000" dirty="0"/>
              <a:t>Отказываться</a:t>
            </a:r>
          </a:p>
          <a:p>
            <a:pPr marL="342900" lvl="0" indent="-342900">
              <a:buFontTx/>
              <a:buChar char="-"/>
            </a:pPr>
            <a:endParaRPr lang="ru-RU" sz="2000" dirty="0"/>
          </a:p>
          <a:p>
            <a:pPr marL="342900" lvl="0" indent="-342900">
              <a:buFontTx/>
              <a:buChar char="-"/>
            </a:pPr>
            <a:r>
              <a:rPr lang="ru-RU" sz="2000" dirty="0"/>
              <a:t>Социальный этикет </a:t>
            </a:r>
          </a:p>
          <a:p>
            <a:pPr lvl="0"/>
            <a:r>
              <a:rPr lang="ru-RU" sz="2000" dirty="0"/>
              <a:t>(здороваться, прощаться, спасибо ,пожалуйста)</a:t>
            </a:r>
          </a:p>
          <a:p>
            <a:pPr lvl="0"/>
            <a:endParaRPr lang="ru-RU" b="1" dirty="0"/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65978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3456384"/>
          </a:xfrm>
        </p:spPr>
        <p:txBody>
          <a:bodyPr>
            <a:normAutofit fontScale="90000"/>
          </a:bodyPr>
          <a:lstStyle/>
          <a:p>
            <a:br>
              <a:rPr lang="ru-RU" sz="2400" dirty="0">
                <a:solidFill>
                  <a:schemeClr val="tx1"/>
                </a:solidFill>
                <a:effectLst/>
              </a:rPr>
            </a:br>
            <a:br>
              <a:rPr lang="ru-RU" sz="2400" dirty="0">
                <a:solidFill>
                  <a:schemeClr val="tx1"/>
                </a:solidFill>
                <a:effectLst/>
              </a:rPr>
            </a:br>
            <a:r>
              <a:rPr lang="ru-RU" sz="2000" dirty="0">
                <a:solidFill>
                  <a:schemeClr val="tx1"/>
                </a:solidFill>
                <a:effectLst/>
              </a:rPr>
              <a:t> Планируемый результат: </a:t>
            </a:r>
            <a:br>
              <a:rPr lang="ru-RU" sz="2200" b="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>1. Произойдет включение воспитанников с ОВЗ (6) в воспитательно-образовательный процесс ДОУ</a:t>
            </a:r>
            <a:br>
              <a:rPr lang="ru-RU" sz="2000" b="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>2. Все дети с ОВЗ по программе преемственности будут продолжать обучение в  МАОУ СОШ № 48 (договор взаимодействия) </a:t>
            </a:r>
            <a:br>
              <a:rPr lang="ru-RU" sz="2000" b="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>3. Повысится инклюзивная культура всех участников образовательных отношений – педагогов,  </a:t>
            </a:r>
            <a:r>
              <a:rPr lang="ru-RU" sz="2000" b="0" dirty="0" err="1">
                <a:solidFill>
                  <a:schemeClr val="tx1"/>
                </a:solidFill>
                <a:effectLst/>
              </a:rPr>
              <a:t>нейротипичных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 детей  и родителей (законных представителей)</a:t>
            </a:r>
            <a:br>
              <a:rPr lang="ru-RU" sz="2000" b="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>4. Расширится информационно-образовательная среда</a:t>
            </a:r>
            <a:endParaRPr lang="ru-RU" sz="1600" dirty="0">
              <a:solidFill>
                <a:schemeClr val="tx1"/>
              </a:solidFill>
              <a:effectLst/>
            </a:endParaRPr>
          </a:p>
        </p:txBody>
      </p:sp>
      <p:pic>
        <p:nvPicPr>
          <p:cNvPr id="3" name="Рисунок 2" descr="Screensh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4149080"/>
            <a:ext cx="4680520" cy="1683687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  <a:extLst>
              <a:ext uri="{FF2B5EF4-FFF2-40B4-BE49-F238E27FC236}">
                <a16:creationId xmlns:a16="http://schemas.microsoft.com/office/drawing/2014/main" id="{4A5A9307-C9DB-4E25-B45F-A910CCB73B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56"/>
    </mc:Choice>
    <mc:Fallback xmlns="">
      <p:transition spd="slow" advTm="131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776864" cy="2232248"/>
          </a:xfrm>
        </p:spPr>
        <p:txBody>
          <a:bodyPr>
            <a:normAutofit/>
          </a:bodyPr>
          <a:lstStyle/>
          <a:p>
            <a:r>
              <a:rPr lang="ru-RU" sz="2700" dirty="0">
                <a:solidFill>
                  <a:schemeClr val="tx1"/>
                </a:solidFill>
                <a:effectLst/>
              </a:rPr>
              <a:t>Этапы проекта</a:t>
            </a:r>
            <a:br>
              <a:rPr lang="ru-RU" sz="2700" dirty="0">
                <a:solidFill>
                  <a:schemeClr val="tx1"/>
                </a:solidFill>
                <a:effectLst/>
              </a:rPr>
            </a:b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en-US" sz="2200" dirty="0">
                <a:solidFill>
                  <a:schemeClr val="tx1"/>
                </a:solidFill>
                <a:effectLst/>
              </a:rPr>
              <a:t>I</a:t>
            </a:r>
            <a:r>
              <a:rPr lang="ru-RU" sz="2200" dirty="0">
                <a:solidFill>
                  <a:schemeClr val="tx1"/>
                </a:solidFill>
                <a:effectLst/>
              </a:rPr>
              <a:t>. Подготовительный этап 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ru-RU" sz="2000" b="0" dirty="0">
                <a:solidFill>
                  <a:schemeClr val="tx1"/>
                </a:solidFill>
                <a:effectLst/>
              </a:rPr>
              <a:t>(02.07.2018-31.08.2018)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endParaRPr lang="ru-RU" sz="1600" dirty="0">
              <a:solidFill>
                <a:schemeClr val="tx1"/>
              </a:solidFill>
              <a:effectLst/>
            </a:endParaRPr>
          </a:p>
        </p:txBody>
      </p:sp>
      <p:pic>
        <p:nvPicPr>
          <p:cNvPr id="3" name="Рисунок 2" descr="Screensh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2564904"/>
            <a:ext cx="4797152" cy="2625108"/>
          </a:xfrm>
          <a:prstGeom prst="rect">
            <a:avLst/>
          </a:prstGeom>
        </p:spPr>
      </p:pic>
      <p:pic>
        <p:nvPicPr>
          <p:cNvPr id="4" name="Звук 3">
            <a:hlinkClick r:id="" action="ppaction://media"/>
            <a:extLst>
              <a:ext uri="{FF2B5EF4-FFF2-40B4-BE49-F238E27FC236}">
                <a16:creationId xmlns:a16="http://schemas.microsoft.com/office/drawing/2014/main" id="{F66D0207-F847-4C4C-869C-5DB4EDB061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96"/>
    </mc:Choice>
    <mc:Fallback xmlns="">
      <p:transition spd="slow" advTm="11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776864" cy="2160240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1"/>
                </a:solidFill>
                <a:effectLst/>
              </a:rPr>
              <a:t>Этапы проекта</a:t>
            </a:r>
            <a:br>
              <a:rPr lang="ru-RU" sz="2700" dirty="0">
                <a:solidFill>
                  <a:schemeClr val="tx1"/>
                </a:solidFill>
                <a:effectLst/>
              </a:rPr>
            </a:b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en-US" sz="2200" dirty="0">
                <a:solidFill>
                  <a:schemeClr val="tx1"/>
                </a:solidFill>
                <a:effectLst/>
              </a:rPr>
              <a:t>II</a:t>
            </a:r>
            <a:r>
              <a:rPr lang="ru-RU" sz="2200" dirty="0">
                <a:solidFill>
                  <a:schemeClr val="tx1"/>
                </a:solidFill>
                <a:effectLst/>
              </a:rPr>
              <a:t>. Начальный этап: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ru-RU" sz="2200" dirty="0">
                <a:solidFill>
                  <a:schemeClr val="tx1"/>
                </a:solidFill>
                <a:effectLst/>
              </a:rPr>
              <a:t>- обучение педагогов и родителей по программе «Включи меня» (цикл </a:t>
            </a:r>
            <a:r>
              <a:rPr lang="ru-RU" sz="2200" dirty="0" err="1">
                <a:solidFill>
                  <a:schemeClr val="tx1"/>
                </a:solidFill>
                <a:effectLst/>
              </a:rPr>
              <a:t>вебинаров</a:t>
            </a:r>
            <a:r>
              <a:rPr lang="ru-RU" sz="2200" dirty="0">
                <a:solidFill>
                  <a:schemeClr val="tx1"/>
                </a:solidFill>
                <a:effectLst/>
              </a:rPr>
              <a:t>, очных практико-ориентированных занятий)</a:t>
            </a:r>
            <a:br>
              <a:rPr lang="ru-RU" sz="1600" b="0" dirty="0">
                <a:solidFill>
                  <a:schemeClr val="tx1"/>
                </a:solidFill>
                <a:effectLst/>
              </a:rPr>
            </a:br>
            <a:endParaRPr lang="ru-RU" sz="1600" dirty="0">
              <a:solidFill>
                <a:schemeClr val="tx1"/>
              </a:solidFill>
              <a:effectLst/>
            </a:endParaRPr>
          </a:p>
        </p:txBody>
      </p:sp>
      <p:pic>
        <p:nvPicPr>
          <p:cNvPr id="3" name="Рисунок 2" descr="Screensh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3501008"/>
            <a:ext cx="2736304" cy="2018024"/>
          </a:xfrm>
          <a:prstGeom prst="rect">
            <a:avLst/>
          </a:prstGeom>
        </p:spPr>
      </p:pic>
      <p:pic>
        <p:nvPicPr>
          <p:cNvPr id="4" name="Рисунок 3" descr="20190426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4365104"/>
            <a:ext cx="2128627" cy="1363651"/>
          </a:xfrm>
          <a:prstGeom prst="rect">
            <a:avLst/>
          </a:prstGeom>
        </p:spPr>
      </p:pic>
      <p:pic>
        <p:nvPicPr>
          <p:cNvPr id="5" name="Рисунок 4" descr="20190426_0.t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72200" y="4365104"/>
            <a:ext cx="2186082" cy="13855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5949280"/>
            <a:ext cx="5404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Очная стажировка в Школе 1465 г. Москва</a:t>
            </a:r>
          </a:p>
        </p:txBody>
      </p:sp>
      <p:pic>
        <p:nvPicPr>
          <p:cNvPr id="7" name="Рисунок 6" descr="Screensh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355976" y="2276872"/>
            <a:ext cx="3888432" cy="1899797"/>
          </a:xfrm>
          <a:prstGeom prst="rect">
            <a:avLst/>
          </a:prstGeom>
        </p:spPr>
      </p:pic>
      <p:pic>
        <p:nvPicPr>
          <p:cNvPr id="8" name="Звук 7">
            <a:hlinkClick r:id="" action="ppaction://media"/>
            <a:extLst>
              <a:ext uri="{FF2B5EF4-FFF2-40B4-BE49-F238E27FC236}">
                <a16:creationId xmlns:a16="http://schemas.microsoft.com/office/drawing/2014/main" id="{81E9D5F5-E3EE-45E1-B01B-635BC47165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89"/>
    </mc:Choice>
    <mc:Fallback xmlns="">
      <p:transition spd="slow" advTm="13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reensh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3223" y="2165267"/>
            <a:ext cx="2854449" cy="2055821"/>
          </a:xfrm>
          <a:prstGeom prst="rect">
            <a:avLst/>
          </a:prstGeom>
        </p:spPr>
      </p:pic>
      <p:pic>
        <p:nvPicPr>
          <p:cNvPr id="4" name="Рисунок 3" descr="20190218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3" y="1635611"/>
            <a:ext cx="3081221" cy="1934790"/>
          </a:xfrm>
          <a:prstGeom prst="rect">
            <a:avLst/>
          </a:prstGeom>
        </p:spPr>
      </p:pic>
      <p:pic>
        <p:nvPicPr>
          <p:cNvPr id="5" name="Рисунок 4" descr="20190218_0.t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31294" y="620688"/>
            <a:ext cx="1656184" cy="29443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3223" y="4221088"/>
            <a:ext cx="2854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«Особые знания для</a:t>
            </a:r>
            <a:r>
              <a:rPr lang="ru-RU" dirty="0"/>
              <a:t> </a:t>
            </a:r>
            <a:r>
              <a:rPr lang="ru-RU" b="1" dirty="0"/>
              <a:t>всех»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21" y="3861048"/>
            <a:ext cx="5012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«Уроки доброты </a:t>
            </a:r>
          </a:p>
          <a:p>
            <a:pPr algn="ctr"/>
            <a:r>
              <a:rPr lang="ru-RU" b="1" dirty="0"/>
              <a:t>для воспитанников детского сада»</a:t>
            </a:r>
          </a:p>
        </p:txBody>
      </p:sp>
      <p:pic>
        <p:nvPicPr>
          <p:cNvPr id="8" name="Звук 7">
            <a:hlinkClick r:id="" action="ppaction://media"/>
            <a:extLst>
              <a:ext uri="{FF2B5EF4-FFF2-40B4-BE49-F238E27FC236}">
                <a16:creationId xmlns:a16="http://schemas.microsoft.com/office/drawing/2014/main" id="{7262FDE2-F9E9-490D-9031-14CA6915BF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71"/>
    </mc:Choice>
    <mc:Fallback xmlns="">
      <p:transition spd="slow" advTm="10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99592" y="3717032"/>
            <a:ext cx="3294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«Особые знания для всех (родители)»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9992" y="3811397"/>
            <a:ext cx="4361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«Основы ПАП для родителей»</a:t>
            </a:r>
          </a:p>
        </p:txBody>
      </p:sp>
      <p:pic>
        <p:nvPicPr>
          <p:cNvPr id="8" name="Рисунок 7" descr="Screensh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844824"/>
            <a:ext cx="3140968" cy="1766795"/>
          </a:xfrm>
          <a:prstGeom prst="rect">
            <a:avLst/>
          </a:prstGeom>
        </p:spPr>
      </p:pic>
      <p:pic>
        <p:nvPicPr>
          <p:cNvPr id="9" name="Рисунок 8" descr="20190425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1844824"/>
            <a:ext cx="3296366" cy="1854206"/>
          </a:xfrm>
          <a:prstGeom prst="rect">
            <a:avLst/>
          </a:prstGeom>
        </p:spPr>
      </p:pic>
      <p:pic>
        <p:nvPicPr>
          <p:cNvPr id="10" name="Рисунок 9" descr="Screensh_0.t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31840" y="4293096"/>
            <a:ext cx="2856720" cy="15901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95736" y="6021288"/>
            <a:ext cx="6050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Консультации специалистов для родителей</a:t>
            </a:r>
          </a:p>
        </p:txBody>
      </p:sp>
      <p:pic>
        <p:nvPicPr>
          <p:cNvPr id="3" name="Звук 2">
            <a:hlinkClick r:id="" action="ppaction://media"/>
            <a:extLst>
              <a:ext uri="{FF2B5EF4-FFF2-40B4-BE49-F238E27FC236}">
                <a16:creationId xmlns:a16="http://schemas.microsoft.com/office/drawing/2014/main" id="{E453CF92-9F3F-4739-A8C6-4AB51D6DA6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84"/>
    </mc:Choice>
    <mc:Fallback xmlns="">
      <p:transition spd="slow" advTm="112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776864" cy="1850489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1"/>
                </a:solidFill>
                <a:effectLst/>
              </a:rPr>
              <a:t>Этапы проекта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en-US" sz="2200" dirty="0">
                <a:solidFill>
                  <a:schemeClr val="tx1"/>
                </a:solidFill>
                <a:effectLst/>
              </a:rPr>
              <a:t>III</a:t>
            </a:r>
            <a:r>
              <a:rPr lang="ru-RU" sz="2200" dirty="0">
                <a:solidFill>
                  <a:schemeClr val="tx1"/>
                </a:solidFill>
                <a:effectLst/>
              </a:rPr>
              <a:t>.Основной этап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ru-RU" sz="2200" b="0" dirty="0">
                <a:solidFill>
                  <a:schemeClr val="tx1"/>
                </a:solidFill>
                <a:effectLst/>
              </a:rPr>
              <a:t>1. Адаптация воспитанников с ОВЗ </a:t>
            </a:r>
            <a:br>
              <a:rPr lang="ru-RU" sz="2200" b="0" dirty="0">
                <a:solidFill>
                  <a:schemeClr val="tx1"/>
                </a:solidFill>
                <a:effectLst/>
              </a:rPr>
            </a:br>
            <a:r>
              <a:rPr lang="ru-RU" sz="2200" b="0" dirty="0">
                <a:solidFill>
                  <a:schemeClr val="tx1"/>
                </a:solidFill>
                <a:effectLst/>
              </a:rPr>
              <a:t>к образовательному процессу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 (30.03.2019-01.10.2019)</a:t>
            </a:r>
            <a:br>
              <a:rPr lang="ru-RU" sz="2000" b="0" dirty="0">
                <a:solidFill>
                  <a:schemeClr val="tx1"/>
                </a:solidFill>
                <a:effectLst/>
              </a:rPr>
            </a:br>
            <a:r>
              <a:rPr lang="ru-RU" sz="1600" b="0" dirty="0">
                <a:solidFill>
                  <a:schemeClr val="tx1"/>
                </a:solidFill>
                <a:effectLst/>
              </a:rPr>
              <a:t> </a:t>
            </a:r>
            <a:endParaRPr lang="ru-RU" sz="22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3" name="Рисунок 2" descr="IMG_5677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2033" y="2448272"/>
            <a:ext cx="2779933" cy="2132856"/>
          </a:xfrm>
          <a:prstGeom prst="rect">
            <a:avLst/>
          </a:prstGeom>
        </p:spPr>
      </p:pic>
      <p:pic>
        <p:nvPicPr>
          <p:cNvPr id="4" name="Рисунок 3" descr="IMG_9274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72156" y="2756747"/>
            <a:ext cx="2397395" cy="2509773"/>
          </a:xfrm>
          <a:prstGeom prst="rect">
            <a:avLst/>
          </a:prstGeom>
        </p:spPr>
      </p:pic>
      <p:pic>
        <p:nvPicPr>
          <p:cNvPr id="6" name="Рисунок 5" descr="IMG_5666_0.t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483" y="2845632"/>
            <a:ext cx="2474475" cy="24208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51392" y="5461825"/>
            <a:ext cx="5519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Праздник-знакомство </a:t>
            </a:r>
          </a:p>
          <a:p>
            <a:pPr algn="ctr"/>
            <a:r>
              <a:rPr lang="ru-RU" b="1" dirty="0"/>
              <a:t>«День рождения Мишутки» 30.03.2019</a:t>
            </a:r>
          </a:p>
        </p:txBody>
      </p:sp>
      <p:pic>
        <p:nvPicPr>
          <p:cNvPr id="5" name="Звук 4">
            <a:hlinkClick r:id="" action="ppaction://media"/>
            <a:extLst>
              <a:ext uri="{FF2B5EF4-FFF2-40B4-BE49-F238E27FC236}">
                <a16:creationId xmlns:a16="http://schemas.microsoft.com/office/drawing/2014/main" id="{93F33165-D1DB-4F3A-AB15-87F3581ACE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0"/>
    </mc:Choice>
    <mc:Fallback xmlns="">
      <p:transition spd="slow" advTm="10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776864" cy="1899468"/>
          </a:xfrm>
        </p:spPr>
        <p:txBody>
          <a:bodyPr>
            <a:normAutofit/>
          </a:bodyPr>
          <a:lstStyle/>
          <a:p>
            <a:r>
              <a:rPr lang="ru-RU" sz="2700" dirty="0">
                <a:solidFill>
                  <a:schemeClr val="tx1"/>
                </a:solidFill>
                <a:effectLst/>
              </a:rPr>
              <a:t>Этапы проекта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en-US" sz="2200" dirty="0">
                <a:solidFill>
                  <a:schemeClr val="tx1"/>
                </a:solidFill>
                <a:effectLst/>
              </a:rPr>
              <a:t>III</a:t>
            </a:r>
            <a:r>
              <a:rPr lang="ru-RU" sz="2200" dirty="0">
                <a:solidFill>
                  <a:schemeClr val="tx1"/>
                </a:solidFill>
                <a:effectLst/>
              </a:rPr>
              <a:t>.Основной этап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ru-RU" sz="2200" b="0" dirty="0">
                <a:solidFill>
                  <a:schemeClr val="tx1"/>
                </a:solidFill>
                <a:effectLst/>
              </a:rPr>
              <a:t>1. Адаптация воспитанников с ОВЗ </a:t>
            </a:r>
            <a:br>
              <a:rPr lang="ru-RU" sz="2200" b="0" dirty="0">
                <a:solidFill>
                  <a:schemeClr val="tx1"/>
                </a:solidFill>
                <a:effectLst/>
              </a:rPr>
            </a:br>
            <a:r>
              <a:rPr lang="ru-RU" sz="2200" b="0" dirty="0">
                <a:solidFill>
                  <a:schemeClr val="tx1"/>
                </a:solidFill>
                <a:effectLst/>
              </a:rPr>
              <a:t>к образовательному процессу</a:t>
            </a:r>
            <a:br>
              <a:rPr lang="ru-RU" sz="2000" b="0" dirty="0">
                <a:solidFill>
                  <a:schemeClr val="tx1"/>
                </a:solidFill>
                <a:effectLst/>
              </a:rPr>
            </a:br>
            <a:r>
              <a:rPr lang="ru-RU" sz="1600" b="0" dirty="0">
                <a:solidFill>
                  <a:schemeClr val="tx1"/>
                </a:solidFill>
                <a:effectLst/>
              </a:rPr>
              <a:t> </a:t>
            </a:r>
            <a:endParaRPr lang="ru-RU" sz="22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8" name="Рисунок 7" descr="IMG_9335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11375" y="2204864"/>
            <a:ext cx="2407125" cy="28083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92143" y="5589240"/>
            <a:ext cx="3966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Праздник-знакомство </a:t>
            </a:r>
          </a:p>
          <a:p>
            <a:pPr algn="ctr"/>
            <a:r>
              <a:rPr lang="ru-RU" b="1" dirty="0"/>
              <a:t>«День рождения Мишутки»</a:t>
            </a:r>
          </a:p>
        </p:txBody>
      </p:sp>
      <p:pic>
        <p:nvPicPr>
          <p:cNvPr id="10" name="Рисунок 9" descr="IMG_5564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2476469"/>
            <a:ext cx="2304256" cy="2694299"/>
          </a:xfrm>
          <a:prstGeom prst="rect">
            <a:avLst/>
          </a:prstGeom>
        </p:spPr>
      </p:pic>
      <p:pic>
        <p:nvPicPr>
          <p:cNvPr id="11" name="Рисунок 10" descr="IMG_5602_0.t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3888" y="2476998"/>
            <a:ext cx="1872208" cy="3112242"/>
          </a:xfrm>
          <a:prstGeom prst="rect">
            <a:avLst/>
          </a:prstGeom>
        </p:spPr>
      </p:pic>
      <p:pic>
        <p:nvPicPr>
          <p:cNvPr id="3" name="Звук 2">
            <a:hlinkClick r:id="" action="ppaction://media"/>
            <a:extLst>
              <a:ext uri="{FF2B5EF4-FFF2-40B4-BE49-F238E27FC236}">
                <a16:creationId xmlns:a16="http://schemas.microsoft.com/office/drawing/2014/main" id="{1F461492-0D92-47A4-B0EE-26EC09C924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36"/>
    </mc:Choice>
    <mc:Fallback xmlns="">
      <p:transition spd="slow" advTm="11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0F6158-A92D-4678-9F78-4A9916317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88496" y="1871724"/>
            <a:ext cx="3095871" cy="174592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20697E5-5C45-40F1-8292-0BBE348BC0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r="20494"/>
          <a:stretch/>
        </p:blipFill>
        <p:spPr>
          <a:xfrm rot="5400000">
            <a:off x="4473388" y="2412022"/>
            <a:ext cx="2304259" cy="1745926"/>
          </a:xfrm>
          <a:prstGeom prst="rect">
            <a:avLst/>
          </a:prstGeom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4A648782-E77C-452D-AA2B-C3B55CDD5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76673"/>
            <a:ext cx="7776864" cy="1255917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1"/>
                </a:solidFill>
                <a:effectLst/>
              </a:rPr>
              <a:t>Этапы проекта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en-US" sz="2200" dirty="0">
                <a:solidFill>
                  <a:schemeClr val="tx1"/>
                </a:solidFill>
                <a:effectLst/>
              </a:rPr>
              <a:t>III</a:t>
            </a:r>
            <a:r>
              <a:rPr lang="ru-RU" sz="2200" dirty="0">
                <a:solidFill>
                  <a:schemeClr val="tx1"/>
                </a:solidFill>
                <a:effectLst/>
              </a:rPr>
              <a:t>.Основной этап</a:t>
            </a:r>
            <a:br>
              <a:rPr lang="ru-RU" sz="2200" dirty="0">
                <a:solidFill>
                  <a:schemeClr val="tx1"/>
                </a:solidFill>
                <a:effectLst/>
              </a:rPr>
            </a:br>
            <a:r>
              <a:rPr lang="ru-RU" sz="2200" b="0" dirty="0">
                <a:solidFill>
                  <a:schemeClr val="tx1"/>
                </a:solidFill>
                <a:effectLst/>
              </a:rPr>
              <a:t>1. Адаптация воспитанников с ОВЗ </a:t>
            </a:r>
            <a:br>
              <a:rPr lang="ru-RU" sz="2200" b="0" dirty="0">
                <a:solidFill>
                  <a:schemeClr val="tx1"/>
                </a:solidFill>
                <a:effectLst/>
              </a:rPr>
            </a:br>
            <a:r>
              <a:rPr lang="ru-RU" sz="2200" b="0" dirty="0">
                <a:solidFill>
                  <a:schemeClr val="tx1"/>
                </a:solidFill>
                <a:effectLst/>
              </a:rPr>
              <a:t>к образовательному процессу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298A81-E7C9-4C06-BEC7-293B6D25B951}"/>
              </a:ext>
            </a:extLst>
          </p:cNvPr>
          <p:cNvSpPr txBox="1"/>
          <p:nvPr/>
        </p:nvSpPr>
        <p:spPr>
          <a:xfrm>
            <a:off x="4996565" y="5314694"/>
            <a:ext cx="3397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Адаптационный лагерь </a:t>
            </a:r>
          </a:p>
          <a:p>
            <a:pPr algn="ctr"/>
            <a:r>
              <a:rPr lang="ru-RU" b="1" dirty="0"/>
              <a:t>01.07-15.07.2019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8E8A2E4-604E-4F55-A704-864C0ADCFE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98" y="3803563"/>
            <a:ext cx="3825602" cy="21574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596530-BB5C-4981-9E36-D35F2C61F76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01" b="17450"/>
          <a:stretch/>
        </p:blipFill>
        <p:spPr>
          <a:xfrm>
            <a:off x="1413526" y="2063274"/>
            <a:ext cx="2491346" cy="177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865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1142</TotalTime>
  <Words>587</Words>
  <Application>Microsoft Office PowerPoint</Application>
  <PresentationFormat>Экран (4:3)</PresentationFormat>
  <Paragraphs>85</Paragraphs>
  <Slides>21</Slides>
  <Notes>1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Calibri</vt:lpstr>
      <vt:lpstr>Verdana</vt:lpstr>
      <vt:lpstr>Wingdings 2</vt:lpstr>
      <vt:lpstr>Аспект</vt:lpstr>
      <vt:lpstr>Педагогический Форум  «Применение практик с научно доказанной эффективностью в работе с детьми с РАС»   Муниципальное бюджетное дошкольное образовательное учреждение –  детский сад комбинированного вида  № 13</vt:lpstr>
      <vt:lpstr>                                        Цель проекта:   создание условий для реализации инклюзивной формы образования детей с РАС с применением технологии «Ресурсная комната поддержки» в дошкольном образовательном учреждении                        Задачи проекта: 1. Повысить компетентность педагогов в вопросах инклюзии 2. Создать единую психологически комфортную образовательную среду для детей, имеющих разные стартовые возможности 3. Совершенствовать систему просвещения родителей (законных представителей)</vt:lpstr>
      <vt:lpstr>Этапы проекта  I. Подготовительный этап  (02.07.2018-31.08.2018) </vt:lpstr>
      <vt:lpstr>Этапы проекта  II. Начальный этап: - обучение педагогов и родителей по программе «Включи меня» (цикл вебинаров, очных практико-ориентированных занятий) </vt:lpstr>
      <vt:lpstr>Презентация PowerPoint</vt:lpstr>
      <vt:lpstr>Презентация PowerPoint</vt:lpstr>
      <vt:lpstr>Этапы проекта III.Основной этап 1. Адаптация воспитанников с ОВЗ  к образовательному процессу (30.03.2019-01.10.2019)  </vt:lpstr>
      <vt:lpstr>Этапы проекта III.Основной этап 1. Адаптация воспитанников с ОВЗ  к образовательному процессу  </vt:lpstr>
      <vt:lpstr>Этапы проекта III.Основной этап 1. Адаптация воспитанников с ОВЗ  к образовательному процессу</vt:lpstr>
      <vt:lpstr>Этапы проекта III.Основной этап 1. Адаптация воспитанников с ОВЗ  к образовательному процессу</vt:lpstr>
      <vt:lpstr>     Этапы проекта       III.Основной этап 2. Реализация модели инклюзии в ДОУ с применением технологии «Ресурсная комната поддержки» (01.09.2019-31.08.2022 и далее)</vt:lpstr>
      <vt:lpstr>Презентация PowerPoint</vt:lpstr>
      <vt:lpstr>Использование стратегий с доказанной эффективностью</vt:lpstr>
      <vt:lpstr>Использование стратегий с доказанной эффективностью</vt:lpstr>
      <vt:lpstr>Использование стратегий с доказанной эффективностью</vt:lpstr>
      <vt:lpstr>Использование стратегий с доказанной эффективностью</vt:lpstr>
      <vt:lpstr>Использование стратегий с доказанной эффективностью</vt:lpstr>
      <vt:lpstr>Использование стратегий с доказанной эффективностью</vt:lpstr>
      <vt:lpstr>Использование стратегий с доказанной эффективностью</vt:lpstr>
      <vt:lpstr>Использование стратегий с доказанной эффективностью</vt:lpstr>
      <vt:lpstr>   Планируемый результат:  1. Произойдет включение воспитанников с ОВЗ (6) в воспитательно-образовательный процесс ДОУ 2. Все дети с ОВЗ по программе преемственности будут продолжать обучение в  МАОУ СОШ № 48 (договор взаимодействия)  3. Повысится инклюзивная культура всех участников образовательных отношений – педагогов,  нейротипичных детей  и родителей (законных представителей) 4. Расширится информационно-образовательная среда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Ююююю.ююю</dc:title>
  <dc:creator>MicroStar</dc:creator>
  <cp:lastModifiedBy>Юлия</cp:lastModifiedBy>
  <cp:revision>107</cp:revision>
  <dcterms:created xsi:type="dcterms:W3CDTF">2019-05-27T08:07:49Z</dcterms:created>
  <dcterms:modified xsi:type="dcterms:W3CDTF">2019-10-21T06:53:39Z</dcterms:modified>
</cp:coreProperties>
</file>